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ukhari Script" charset="1" panose="00000500000000000000"/>
      <p:regular r:id="rId10"/>
    </p:embeddedFont>
    <p:embeddedFont>
      <p:font typeface="マキナス Flat" charset="1" panose="02000600000000000000"/>
      <p:regular r:id="rId11"/>
    </p:embeddedFont>
    <p:embeddedFont>
      <p:font typeface="Sigher" charset="1" panose="00000000000000000000"/>
      <p:regular r:id="rId12"/>
    </p:embeddedFont>
    <p:embeddedFont>
      <p:font typeface="ピグモ Medium" charset="1" panose="02000600000000000000"/>
      <p:regular r:id="rId13"/>
    </p:embeddedFont>
    <p:embeddedFont>
      <p:font typeface="ピグモ Semi-Bold" charset="1" panose="02000700000000000000"/>
      <p:regular r:id="rId14"/>
    </p:embeddedFont>
    <p:embeddedFont>
      <p:font typeface="Barlow Condensed" charset="1" panose="00000506000000000000"/>
      <p:regular r:id="rId15"/>
    </p:embeddedFont>
    <p:embeddedFont>
      <p:font typeface="Barlow Condensed Bold" charset="1" panose="00000806000000000000"/>
      <p:regular r:id="rId16"/>
    </p:embeddedFont>
    <p:embeddedFont>
      <p:font typeface="Barlow Condensed Italics" charset="1" panose="00000506000000000000"/>
      <p:regular r:id="rId17"/>
    </p:embeddedFont>
    <p:embeddedFont>
      <p:font typeface="Barlow Condensed Bold Italics" charset="1" panose="00000806000000000000"/>
      <p:regular r:id="rId18"/>
    </p:embeddedFont>
    <p:embeddedFont>
      <p:font typeface="Barlow Condensed Thin" charset="1" panose="00000306000000000000"/>
      <p:regular r:id="rId19"/>
    </p:embeddedFont>
    <p:embeddedFont>
      <p:font typeface="Barlow Condensed Thin Italics" charset="1" panose="00000306000000000000"/>
      <p:regular r:id="rId20"/>
    </p:embeddedFont>
    <p:embeddedFont>
      <p:font typeface="Barlow Condensed Medium" charset="1" panose="00000606000000000000"/>
      <p:regular r:id="rId21"/>
    </p:embeddedFont>
    <p:embeddedFont>
      <p:font typeface="Barlow Condensed Medium Italics" charset="1" panose="00000606000000000000"/>
      <p:regular r:id="rId22"/>
    </p:embeddedFont>
    <p:embeddedFont>
      <p:font typeface="Barlow Condensed Semi-Bold" charset="1" panose="00000706000000000000"/>
      <p:regular r:id="rId23"/>
    </p:embeddedFont>
    <p:embeddedFont>
      <p:font typeface="Barlow Condensed Semi-Bold Italics" charset="1" panose="00000706000000000000"/>
      <p:regular r:id="rId24"/>
    </p:embeddedFont>
    <p:embeddedFont>
      <p:font typeface="Barlow Condensed Heavy" charset="1" panose="00000A06000000000000"/>
      <p:regular r:id="rId25"/>
    </p:embeddedFont>
    <p:embeddedFont>
      <p:font typeface="Barlow Condensed Heavy Italics" charset="1" panose="00000A06000000000000"/>
      <p:regular r:id="rId26"/>
    </p:embeddedFont>
    <p:embeddedFont>
      <p:font typeface="Hachi Maru Pop" charset="1" panose="00000000000000000000"/>
      <p:regular r:id="rId27"/>
    </p:embeddedFont>
    <p:embeddedFont>
      <p:font typeface="Bungee" charset="1" panose="00000000000000000000"/>
      <p:regular r:id="rId28"/>
    </p:embeddedFont>
    <p:embeddedFont>
      <p:font typeface="Alice" charset="1" panose="00000500000000000000"/>
      <p:regular r:id="rId29"/>
    </p:embeddedFont>
    <p:embeddedFont>
      <p:font typeface="Alice Bold" charset="1" panose="00000500000000000000"/>
      <p:regular r:id="rId30"/>
    </p:embeddedFont>
    <p:embeddedFont>
      <p:font typeface="Alice Italics" charset="1" panose="00000500000000000000"/>
      <p:regular r:id="rId31"/>
    </p:embeddedFont>
    <p:embeddedFont>
      <p:font typeface="Alice Bold Italics" charset="1" panose="000005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39" Target="slides/slide7.xml" Type="http://schemas.openxmlformats.org/officeDocument/2006/relationships/slide"/><Relationship Id="rId4" Target="theme/theme1.xml" Type="http://schemas.openxmlformats.org/officeDocument/2006/relationships/theme"/><Relationship Id="rId40" Target="slides/slide8.xml" Type="http://schemas.openxmlformats.org/officeDocument/2006/relationships/slide"/><Relationship Id="rId41" Target="slides/slide9.xml" Type="http://schemas.openxmlformats.org/officeDocument/2006/relationships/slide"/><Relationship Id="rId42" Target="slides/slide10.xml" Type="http://schemas.openxmlformats.org/officeDocument/2006/relationships/slide"/><Relationship Id="rId43" Target="slides/slide11.xml" Type="http://schemas.openxmlformats.org/officeDocument/2006/relationships/slide"/><Relationship Id="rId44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4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jpe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jpe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jpe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9.png" Type="http://schemas.openxmlformats.org/officeDocument/2006/relationships/image"/><Relationship Id="rId5" Target="../media/image3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33.jpe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8.png" Type="http://schemas.openxmlformats.org/officeDocument/2006/relationships/image"/><Relationship Id="rId9" Target="../media/image3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CE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2652" y="-5005132"/>
            <a:ext cx="18037444" cy="18037444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D4F70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03637" y="3837661"/>
            <a:ext cx="8389872" cy="5872911"/>
            <a:chOff x="0" y="0"/>
            <a:chExt cx="6350000" cy="444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blipFill>
              <a:blip r:embed="rId2"/>
              <a:stretch>
                <a:fillRect l="-1096" t="0" r="-1096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6330950" y="3429000"/>
                  </a:moveTo>
                  <a:cubicBezTo>
                    <a:pt x="6330950" y="3978910"/>
                    <a:pt x="5883910" y="4425950"/>
                    <a:pt x="5334000" y="4425950"/>
                  </a:cubicBezTo>
                  <a:lnTo>
                    <a:pt x="1016000" y="4425950"/>
                  </a:lnTo>
                  <a:cubicBezTo>
                    <a:pt x="466090" y="4425950"/>
                    <a:pt x="19050" y="3978910"/>
                    <a:pt x="19050" y="3429000"/>
                  </a:cubicBezTo>
                  <a:lnTo>
                    <a:pt x="19050" y="1016000"/>
                  </a:lnTo>
                  <a:cubicBezTo>
                    <a:pt x="19050" y="466090"/>
                    <a:pt x="466090" y="19050"/>
                    <a:pt x="1016000" y="19050"/>
                  </a:cubicBezTo>
                  <a:lnTo>
                    <a:pt x="5334000" y="19050"/>
                  </a:lnTo>
                  <a:cubicBezTo>
                    <a:pt x="5883910" y="19050"/>
                    <a:pt x="6330950" y="466090"/>
                    <a:pt x="6330950" y="1016000"/>
                  </a:cubicBezTo>
                  <a:lnTo>
                    <a:pt x="6330950" y="3429000"/>
                  </a:lnTo>
                  <a:moveTo>
                    <a:pt x="6350000" y="3429000"/>
                  </a:moveTo>
                  <a:lnTo>
                    <a:pt x="6350000" y="1016000"/>
                  </a:lnTo>
                  <a:cubicBezTo>
                    <a:pt x="6350000" y="454660"/>
                    <a:pt x="5895340" y="0"/>
                    <a:pt x="5334000" y="0"/>
                  </a:cubicBez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3429000"/>
                  </a:lnTo>
                  <a:cubicBezTo>
                    <a:pt x="0" y="3990340"/>
                    <a:pt x="454660" y="4445000"/>
                    <a:pt x="1016000" y="4445000"/>
                  </a:cubicBezTo>
                  <a:lnTo>
                    <a:pt x="5334000" y="4445000"/>
                  </a:lnTo>
                  <a:cubicBezTo>
                    <a:pt x="5895340" y="4445000"/>
                    <a:pt x="6350000" y="3990340"/>
                    <a:pt x="6350000" y="3429000"/>
                  </a:cubicBezTo>
                  <a:lnTo>
                    <a:pt x="6350000" y="3429000"/>
                  </a:lnTo>
                  <a:close/>
                </a:path>
              </a:pathLst>
            </a:custGeom>
            <a:solidFill>
              <a:srgbClr val="967E9C"/>
            </a:solidFill>
          </p:spPr>
        </p:sp>
      </p:grpSp>
      <p:sp>
        <p:nvSpPr>
          <p:cNvPr name="Freeform 7" id="7"/>
          <p:cNvSpPr/>
          <p:nvPr/>
        </p:nvSpPr>
        <p:spPr>
          <a:xfrm flipH="true" flipV="false" rot="7664376">
            <a:off x="13542713" y="7243465"/>
            <a:ext cx="9564715" cy="9944410"/>
          </a:xfrm>
          <a:custGeom>
            <a:avLst/>
            <a:gdLst/>
            <a:ahLst/>
            <a:cxnLst/>
            <a:rect r="r" b="b" t="t" l="l"/>
            <a:pathLst>
              <a:path h="9944410" w="9564715">
                <a:moveTo>
                  <a:pt x="9564714" y="0"/>
                </a:moveTo>
                <a:lnTo>
                  <a:pt x="0" y="0"/>
                </a:lnTo>
                <a:lnTo>
                  <a:pt x="0" y="9944410"/>
                </a:lnTo>
                <a:lnTo>
                  <a:pt x="9564714" y="9944410"/>
                </a:lnTo>
                <a:lnTo>
                  <a:pt x="956471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97698" y="8096302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879948" y="-199112"/>
            <a:ext cx="3767247" cy="4036773"/>
          </a:xfrm>
          <a:custGeom>
            <a:avLst/>
            <a:gdLst/>
            <a:ahLst/>
            <a:cxnLst/>
            <a:rect r="r" b="b" t="t" l="l"/>
            <a:pathLst>
              <a:path h="4036773" w="3767247">
                <a:moveTo>
                  <a:pt x="0" y="0"/>
                </a:moveTo>
                <a:lnTo>
                  <a:pt x="3767247" y="0"/>
                </a:lnTo>
                <a:lnTo>
                  <a:pt x="3767247" y="4036773"/>
                </a:lnTo>
                <a:lnTo>
                  <a:pt x="0" y="4036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028700"/>
            <a:ext cx="2947931" cy="1558823"/>
          </a:xfrm>
          <a:custGeom>
            <a:avLst/>
            <a:gdLst/>
            <a:ahLst/>
            <a:cxnLst/>
            <a:rect r="r" b="b" t="t" l="l"/>
            <a:pathLst>
              <a:path h="1558823" w="2947931">
                <a:moveTo>
                  <a:pt x="0" y="0"/>
                </a:moveTo>
                <a:lnTo>
                  <a:pt x="2947931" y="0"/>
                </a:lnTo>
                <a:lnTo>
                  <a:pt x="2947931" y="1558823"/>
                </a:lnTo>
                <a:lnTo>
                  <a:pt x="0" y="15588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127" t="-14219" r="-8127" b="-134692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795577" y="4474211"/>
            <a:ext cx="6728856" cy="4784089"/>
            <a:chOff x="0" y="0"/>
            <a:chExt cx="1772209" cy="12600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72209" cy="1260007"/>
            </a:xfrm>
            <a:custGeom>
              <a:avLst/>
              <a:gdLst/>
              <a:ahLst/>
              <a:cxnLst/>
              <a:rect r="r" b="b" t="t" l="l"/>
              <a:pathLst>
                <a:path h="1260007" w="1772209">
                  <a:moveTo>
                    <a:pt x="58678" y="0"/>
                  </a:moveTo>
                  <a:lnTo>
                    <a:pt x="1713531" y="0"/>
                  </a:lnTo>
                  <a:cubicBezTo>
                    <a:pt x="1745938" y="0"/>
                    <a:pt x="1772209" y="26271"/>
                    <a:pt x="1772209" y="58678"/>
                  </a:cubicBezTo>
                  <a:lnTo>
                    <a:pt x="1772209" y="1201329"/>
                  </a:lnTo>
                  <a:cubicBezTo>
                    <a:pt x="1772209" y="1233736"/>
                    <a:pt x="1745938" y="1260007"/>
                    <a:pt x="1713531" y="1260007"/>
                  </a:cubicBezTo>
                  <a:lnTo>
                    <a:pt x="58678" y="1260007"/>
                  </a:lnTo>
                  <a:cubicBezTo>
                    <a:pt x="26271" y="1260007"/>
                    <a:pt x="0" y="1233736"/>
                    <a:pt x="0" y="1201329"/>
                  </a:cubicBezTo>
                  <a:lnTo>
                    <a:pt x="0" y="58678"/>
                  </a:lnTo>
                  <a:cubicBezTo>
                    <a:pt x="0" y="26271"/>
                    <a:pt x="26271" y="0"/>
                    <a:pt x="58678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1772209" cy="1269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018384" y="6330668"/>
            <a:ext cx="6283244" cy="2759529"/>
            <a:chOff x="0" y="0"/>
            <a:chExt cx="1654846" cy="7267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54846" cy="726789"/>
            </a:xfrm>
            <a:custGeom>
              <a:avLst/>
              <a:gdLst/>
              <a:ahLst/>
              <a:cxnLst/>
              <a:rect r="r" b="b" t="t" l="l"/>
              <a:pathLst>
                <a:path h="726789" w="1654846">
                  <a:moveTo>
                    <a:pt x="62840" y="0"/>
                  </a:moveTo>
                  <a:lnTo>
                    <a:pt x="1592006" y="0"/>
                  </a:lnTo>
                  <a:cubicBezTo>
                    <a:pt x="1608672" y="0"/>
                    <a:pt x="1624656" y="6621"/>
                    <a:pt x="1636441" y="18405"/>
                  </a:cubicBezTo>
                  <a:cubicBezTo>
                    <a:pt x="1648226" y="30190"/>
                    <a:pt x="1654846" y="46174"/>
                    <a:pt x="1654846" y="62840"/>
                  </a:cubicBezTo>
                  <a:lnTo>
                    <a:pt x="1654846" y="663950"/>
                  </a:lnTo>
                  <a:cubicBezTo>
                    <a:pt x="1654846" y="680616"/>
                    <a:pt x="1648226" y="696599"/>
                    <a:pt x="1636441" y="708384"/>
                  </a:cubicBezTo>
                  <a:cubicBezTo>
                    <a:pt x="1624656" y="720169"/>
                    <a:pt x="1608672" y="726789"/>
                    <a:pt x="1592006" y="726789"/>
                  </a:cubicBezTo>
                  <a:lnTo>
                    <a:pt x="62840" y="726789"/>
                  </a:lnTo>
                  <a:cubicBezTo>
                    <a:pt x="46174" y="726789"/>
                    <a:pt x="30190" y="720169"/>
                    <a:pt x="18405" y="708384"/>
                  </a:cubicBezTo>
                  <a:cubicBezTo>
                    <a:pt x="6621" y="696599"/>
                    <a:pt x="0" y="680616"/>
                    <a:pt x="0" y="663950"/>
                  </a:cubicBezTo>
                  <a:lnTo>
                    <a:pt x="0" y="62840"/>
                  </a:lnTo>
                  <a:cubicBezTo>
                    <a:pt x="0" y="46174"/>
                    <a:pt x="6621" y="30190"/>
                    <a:pt x="18405" y="18405"/>
                  </a:cubicBezTo>
                  <a:cubicBezTo>
                    <a:pt x="30190" y="6621"/>
                    <a:pt x="46174" y="0"/>
                    <a:pt x="62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1654846" cy="7363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925043" y="5897891"/>
            <a:ext cx="6469926" cy="3192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1"/>
              </a:lnSpc>
            </a:pPr>
            <a:r>
              <a:rPr lang="en-US" sz="2777" spc="444">
                <a:solidFill>
                  <a:srgbClr val="000000"/>
                </a:solidFill>
                <a:latin typeface="Sigher"/>
              </a:rPr>
              <a:t>:</a:t>
            </a:r>
          </a:p>
          <a:p>
            <a:pPr algn="ctr">
              <a:lnSpc>
                <a:spcPts val="4221"/>
              </a:lnSpc>
            </a:pPr>
            <a:r>
              <a:rPr lang="en-US" sz="2777" spc="444">
                <a:solidFill>
                  <a:srgbClr val="000000"/>
                </a:solidFill>
                <a:latin typeface="Sigher"/>
              </a:rPr>
              <a:t>Aishwarya Ramesh</a:t>
            </a:r>
          </a:p>
          <a:p>
            <a:pPr algn="ctr">
              <a:lnSpc>
                <a:spcPts val="4221"/>
              </a:lnSpc>
            </a:pPr>
            <a:r>
              <a:rPr lang="en-US" sz="2777" spc="444">
                <a:solidFill>
                  <a:srgbClr val="000000"/>
                </a:solidFill>
                <a:latin typeface="Sigher"/>
              </a:rPr>
              <a:t>Gayathri Ganesan</a:t>
            </a:r>
          </a:p>
          <a:p>
            <a:pPr algn="ctr">
              <a:lnSpc>
                <a:spcPts val="4221"/>
              </a:lnSpc>
            </a:pPr>
            <a:r>
              <a:rPr lang="en-US" sz="2777" spc="444">
                <a:solidFill>
                  <a:srgbClr val="000000"/>
                </a:solidFill>
                <a:latin typeface="Sigher"/>
              </a:rPr>
              <a:t>Harihara Palaninathan</a:t>
            </a:r>
          </a:p>
          <a:p>
            <a:pPr algn="ctr">
              <a:lnSpc>
                <a:spcPts val="4221"/>
              </a:lnSpc>
            </a:pPr>
            <a:r>
              <a:rPr lang="en-US" sz="2777" spc="444">
                <a:solidFill>
                  <a:srgbClr val="000000"/>
                </a:solidFill>
                <a:latin typeface="Sigher"/>
              </a:rPr>
              <a:t>Aarthan Arumugam</a:t>
            </a:r>
          </a:p>
          <a:p>
            <a:pPr algn="ctr">
              <a:lnSpc>
                <a:spcPts val="4221"/>
              </a:lnSpc>
            </a:pPr>
            <a:r>
              <a:rPr lang="en-US" sz="2777" spc="444">
                <a:solidFill>
                  <a:srgbClr val="000000"/>
                </a:solidFill>
                <a:latin typeface="Sigher"/>
              </a:rPr>
              <a:t>Adeniyi Abiodun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99085" y="4710511"/>
            <a:ext cx="4121841" cy="1474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4666">
                <a:solidFill>
                  <a:srgbClr val="FFFFFF"/>
                </a:solidFill>
                <a:latin typeface="Bungee Bold Italics"/>
              </a:rPr>
              <a:t>HELLO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4666">
                <a:solidFill>
                  <a:srgbClr val="FFFFFF"/>
                </a:solidFill>
                <a:latin typeface="Bungee Bold Italics"/>
              </a:rPr>
              <a:t>WE ARE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92652" y="1824245"/>
            <a:ext cx="11583417" cy="186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7"/>
              </a:lnSpc>
            </a:pPr>
            <a:r>
              <a:rPr lang="en-US" sz="9130" spc="648">
                <a:solidFill>
                  <a:srgbClr val="FFFFFF"/>
                </a:solidFill>
                <a:latin typeface="Barlow Condensed Heavy Italics"/>
              </a:rPr>
              <a:t>WEBSITE EVALUATION USING OPINION MINING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46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0978">
            <a:off x="-2492882" y="-2417162"/>
            <a:ext cx="5833272" cy="4834324"/>
          </a:xfrm>
          <a:custGeom>
            <a:avLst/>
            <a:gdLst/>
            <a:ahLst/>
            <a:cxnLst/>
            <a:rect r="r" b="b" t="t" l="l"/>
            <a:pathLst>
              <a:path h="4834324" w="5833272">
                <a:moveTo>
                  <a:pt x="0" y="0"/>
                </a:moveTo>
                <a:lnTo>
                  <a:pt x="5833272" y="0"/>
                </a:lnTo>
                <a:lnTo>
                  <a:pt x="5833272" y="4834324"/>
                </a:lnTo>
                <a:lnTo>
                  <a:pt x="0" y="4834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0182" y="-881786"/>
            <a:ext cx="20224161" cy="14372001"/>
            <a:chOff x="0" y="0"/>
            <a:chExt cx="8935668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35668" cy="6350000"/>
            </a:xfrm>
            <a:custGeom>
              <a:avLst/>
              <a:gdLst/>
              <a:ahLst/>
              <a:cxnLst/>
              <a:rect r="r" b="b" t="t" l="l"/>
              <a:pathLst>
                <a:path h="6350000" w="8935668">
                  <a:moveTo>
                    <a:pt x="4467834" y="0"/>
                  </a:moveTo>
                  <a:cubicBezTo>
                    <a:pt x="2000317" y="0"/>
                    <a:pt x="0" y="1421496"/>
                    <a:pt x="0" y="3175000"/>
                  </a:cubicBezTo>
                  <a:cubicBezTo>
                    <a:pt x="0" y="4928504"/>
                    <a:pt x="2000317" y="6350000"/>
                    <a:pt x="4467834" y="6350000"/>
                  </a:cubicBezTo>
                  <a:cubicBezTo>
                    <a:pt x="6935350" y="6350000"/>
                    <a:pt x="8935668" y="4928504"/>
                    <a:pt x="8935668" y="3175000"/>
                  </a:cubicBezTo>
                  <a:cubicBezTo>
                    <a:pt x="8935668" y="1421496"/>
                    <a:pt x="6935350" y="0"/>
                    <a:pt x="4467834" y="0"/>
                  </a:cubicBezTo>
                  <a:close/>
                </a:path>
              </a:pathLst>
            </a:custGeom>
            <a:solidFill>
              <a:srgbClr val="FCE2C9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197859">
            <a:off x="13429989" y="6172200"/>
            <a:ext cx="6942147" cy="6172200"/>
          </a:xfrm>
          <a:custGeom>
            <a:avLst/>
            <a:gdLst/>
            <a:ahLst/>
            <a:cxnLst/>
            <a:rect r="r" b="b" t="t" l="l"/>
            <a:pathLst>
              <a:path h="6172200" w="6942147">
                <a:moveTo>
                  <a:pt x="0" y="0"/>
                </a:moveTo>
                <a:lnTo>
                  <a:pt x="6942147" y="0"/>
                </a:lnTo>
                <a:lnTo>
                  <a:pt x="694214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02982" y="1028700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17191" y="8456097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2"/>
                </a:lnTo>
                <a:lnTo>
                  <a:pt x="0" y="30576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45001" y="3573505"/>
            <a:ext cx="11654820" cy="6061505"/>
          </a:xfrm>
          <a:custGeom>
            <a:avLst/>
            <a:gdLst/>
            <a:ahLst/>
            <a:cxnLst/>
            <a:rect r="r" b="b" t="t" l="l"/>
            <a:pathLst>
              <a:path h="6061505" w="11654820">
                <a:moveTo>
                  <a:pt x="0" y="0"/>
                </a:moveTo>
                <a:lnTo>
                  <a:pt x="11654821" y="0"/>
                </a:lnTo>
                <a:lnTo>
                  <a:pt x="11654821" y="6061505"/>
                </a:lnTo>
                <a:lnTo>
                  <a:pt x="0" y="60615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633427" y="517303"/>
            <a:ext cx="8833233" cy="1127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49"/>
              </a:lnSpc>
            </a:pPr>
            <a:r>
              <a:rPr lang="en-US" sz="8142">
                <a:solidFill>
                  <a:srgbClr val="6E4672"/>
                </a:solidFill>
                <a:latin typeface="ピグモ Medium"/>
              </a:rPr>
              <a:t>Advanced Features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33427" y="2067904"/>
            <a:ext cx="11517227" cy="1394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1"/>
              </a:lnSpc>
            </a:pPr>
          </a:p>
          <a:p>
            <a:pPr>
              <a:lnSpc>
                <a:spcPts val="3781"/>
              </a:lnSpc>
              <a:spcBef>
                <a:spcPct val="0"/>
              </a:spcBef>
            </a:pPr>
            <a:r>
              <a:rPr lang="en-US" sz="2237">
                <a:solidFill>
                  <a:srgbClr val="6E4672"/>
                </a:solidFill>
                <a:latin typeface="マキナス Flat"/>
              </a:rPr>
              <a:t>Showcases the results of the analysis through an interactive dashboard, presenting information using charts, graphs, and word clouds in a user friendly manner.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33427" y="1619396"/>
            <a:ext cx="8366394" cy="553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3"/>
              </a:lnSpc>
            </a:pPr>
            <a:r>
              <a:rPr lang="en-US" sz="3195">
                <a:solidFill>
                  <a:srgbClr val="6E4672"/>
                </a:solidFill>
                <a:latin typeface="マキナス Flat"/>
              </a:rPr>
              <a:t>7.Interactive Dashboard a.k.a User Interface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A4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0978">
            <a:off x="-2492882" y="-2417162"/>
            <a:ext cx="5833272" cy="4834324"/>
          </a:xfrm>
          <a:custGeom>
            <a:avLst/>
            <a:gdLst/>
            <a:ahLst/>
            <a:cxnLst/>
            <a:rect r="r" b="b" t="t" l="l"/>
            <a:pathLst>
              <a:path h="4834324" w="5833272">
                <a:moveTo>
                  <a:pt x="0" y="0"/>
                </a:moveTo>
                <a:lnTo>
                  <a:pt x="5833272" y="0"/>
                </a:lnTo>
                <a:lnTo>
                  <a:pt x="5833272" y="4834324"/>
                </a:lnTo>
                <a:lnTo>
                  <a:pt x="0" y="4834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9251" y="-804251"/>
            <a:ext cx="20224161" cy="14372001"/>
            <a:chOff x="0" y="0"/>
            <a:chExt cx="8935668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35668" cy="6350000"/>
            </a:xfrm>
            <a:custGeom>
              <a:avLst/>
              <a:gdLst/>
              <a:ahLst/>
              <a:cxnLst/>
              <a:rect r="r" b="b" t="t" l="l"/>
              <a:pathLst>
                <a:path h="6350000" w="8935668">
                  <a:moveTo>
                    <a:pt x="4467834" y="0"/>
                  </a:moveTo>
                  <a:cubicBezTo>
                    <a:pt x="2000317" y="0"/>
                    <a:pt x="0" y="1421496"/>
                    <a:pt x="0" y="3175000"/>
                  </a:cubicBezTo>
                  <a:cubicBezTo>
                    <a:pt x="0" y="4928504"/>
                    <a:pt x="2000317" y="6350000"/>
                    <a:pt x="4467834" y="6350000"/>
                  </a:cubicBezTo>
                  <a:cubicBezTo>
                    <a:pt x="6935350" y="6350000"/>
                    <a:pt x="8935668" y="4928504"/>
                    <a:pt x="8935668" y="3175000"/>
                  </a:cubicBezTo>
                  <a:cubicBezTo>
                    <a:pt x="8935668" y="1421496"/>
                    <a:pt x="6935350" y="0"/>
                    <a:pt x="4467834" y="0"/>
                  </a:cubicBezTo>
                  <a:close/>
                </a:path>
              </a:pathLst>
            </a:custGeom>
            <a:solidFill>
              <a:srgbClr val="F5E6DB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197859">
            <a:off x="13429989" y="6172200"/>
            <a:ext cx="6942147" cy="6172200"/>
          </a:xfrm>
          <a:custGeom>
            <a:avLst/>
            <a:gdLst/>
            <a:ahLst/>
            <a:cxnLst/>
            <a:rect r="r" b="b" t="t" l="l"/>
            <a:pathLst>
              <a:path h="6172200" w="6942147">
                <a:moveTo>
                  <a:pt x="0" y="0"/>
                </a:moveTo>
                <a:lnTo>
                  <a:pt x="6942147" y="0"/>
                </a:lnTo>
                <a:lnTo>
                  <a:pt x="694214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02982" y="1028700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17191" y="8456097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2"/>
                </a:lnTo>
                <a:lnTo>
                  <a:pt x="0" y="30576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57684" y="2873294"/>
            <a:ext cx="11042138" cy="6045700"/>
          </a:xfrm>
          <a:custGeom>
            <a:avLst/>
            <a:gdLst/>
            <a:ahLst/>
            <a:cxnLst/>
            <a:rect r="r" b="b" t="t" l="l"/>
            <a:pathLst>
              <a:path h="6045700" w="11042138">
                <a:moveTo>
                  <a:pt x="0" y="0"/>
                </a:moveTo>
                <a:lnTo>
                  <a:pt x="11042138" y="0"/>
                </a:lnTo>
                <a:lnTo>
                  <a:pt x="11042138" y="6045700"/>
                </a:lnTo>
                <a:lnTo>
                  <a:pt x="0" y="6045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9791" r="-752" b="-522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54715" y="517303"/>
            <a:ext cx="8833233" cy="1127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49"/>
              </a:lnSpc>
            </a:pPr>
            <a:r>
              <a:rPr lang="en-US" sz="8142">
                <a:solidFill>
                  <a:srgbClr val="614B7C"/>
                </a:solidFill>
                <a:latin typeface="ピグモ Medium"/>
              </a:rPr>
              <a:t>Advanced Features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33427" y="1619396"/>
            <a:ext cx="8366394" cy="553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3"/>
              </a:lnSpc>
            </a:pPr>
            <a:r>
              <a:rPr lang="en-US" sz="3195">
                <a:solidFill>
                  <a:srgbClr val="614B7C"/>
                </a:solidFill>
                <a:latin typeface="マキナス Flat"/>
              </a:rPr>
              <a:t>7.Interactive Dashboard a.k.a User Interface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46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6508" y="-4486508"/>
            <a:ext cx="16302181" cy="16302181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CE2C9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945251" y="7605631"/>
            <a:ext cx="4628098" cy="4114800"/>
          </a:xfrm>
          <a:custGeom>
            <a:avLst/>
            <a:gdLst/>
            <a:ahLst/>
            <a:cxnLst/>
            <a:rect r="r" b="b" t="t" l="l"/>
            <a:pathLst>
              <a:path h="4114800" w="4628098">
                <a:moveTo>
                  <a:pt x="0" y="0"/>
                </a:moveTo>
                <a:lnTo>
                  <a:pt x="4628098" y="0"/>
                </a:lnTo>
                <a:lnTo>
                  <a:pt x="4628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03308">
            <a:off x="-2475115" y="7080850"/>
            <a:ext cx="7908054" cy="8221985"/>
          </a:xfrm>
          <a:custGeom>
            <a:avLst/>
            <a:gdLst/>
            <a:ahLst/>
            <a:cxnLst/>
            <a:rect r="r" b="b" t="t" l="l"/>
            <a:pathLst>
              <a:path h="8221985" w="7908054">
                <a:moveTo>
                  <a:pt x="0" y="0"/>
                </a:moveTo>
                <a:lnTo>
                  <a:pt x="7908055" y="0"/>
                </a:lnTo>
                <a:lnTo>
                  <a:pt x="7908055" y="8221985"/>
                </a:lnTo>
                <a:lnTo>
                  <a:pt x="0" y="8221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58131" y="8007354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2"/>
                </a:lnTo>
                <a:lnTo>
                  <a:pt x="0" y="30576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770580">
            <a:off x="13518515" y="-1203887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025833" y="0"/>
            <a:ext cx="10828489" cy="7329165"/>
            <a:chOff x="0" y="0"/>
            <a:chExt cx="14437985" cy="9772219"/>
          </a:xfrm>
        </p:grpSpPr>
        <p:sp>
          <p:nvSpPr>
            <p:cNvPr name="TextBox 9" id="9"/>
            <p:cNvSpPr txBox="true"/>
            <p:nvPr/>
          </p:nvSpPr>
          <p:spPr>
            <a:xfrm rot="-592460">
              <a:off x="321423" y="1551946"/>
              <a:ext cx="13634597" cy="4125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55"/>
                </a:lnSpc>
                <a:spcBef>
                  <a:spcPct val="0"/>
                </a:spcBef>
              </a:pPr>
              <a:r>
                <a:rPr lang="en-US" sz="22455">
                  <a:solidFill>
                    <a:srgbClr val="552F59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-515361">
              <a:off x="1792625" y="5132967"/>
              <a:ext cx="12434519" cy="3731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210"/>
                </a:lnSpc>
                <a:spcBef>
                  <a:spcPct val="0"/>
                </a:spcBef>
              </a:pPr>
              <a:r>
                <a:rPr lang="en-US" sz="20210">
                  <a:solidFill>
                    <a:srgbClr val="552F59"/>
                  </a:solidFill>
                  <a:latin typeface="Bukhari Script Bold"/>
                </a:rPr>
                <a:t>you!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143338" y="5495357"/>
            <a:ext cx="8135665" cy="5566508"/>
          </a:xfrm>
          <a:custGeom>
            <a:avLst/>
            <a:gdLst/>
            <a:ahLst/>
            <a:cxnLst/>
            <a:rect r="r" b="b" t="t" l="l"/>
            <a:pathLst>
              <a:path h="5566508" w="8135665">
                <a:moveTo>
                  <a:pt x="0" y="0"/>
                </a:moveTo>
                <a:lnTo>
                  <a:pt x="8135665" y="0"/>
                </a:lnTo>
                <a:lnTo>
                  <a:pt x="8135665" y="5566507"/>
                </a:lnTo>
                <a:lnTo>
                  <a:pt x="0" y="55665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46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48054" y="0"/>
            <a:ext cx="4371408" cy="11419922"/>
            <a:chOff x="0" y="0"/>
            <a:chExt cx="1151317" cy="30077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1317" cy="3007716"/>
            </a:xfrm>
            <a:custGeom>
              <a:avLst/>
              <a:gdLst/>
              <a:ahLst/>
              <a:cxnLst/>
              <a:rect r="r" b="b" t="t" l="l"/>
              <a:pathLst>
                <a:path h="3007716" w="1151317">
                  <a:moveTo>
                    <a:pt x="0" y="0"/>
                  </a:moveTo>
                  <a:lnTo>
                    <a:pt x="1151317" y="0"/>
                  </a:lnTo>
                  <a:lnTo>
                    <a:pt x="1151317" y="3007716"/>
                  </a:lnTo>
                  <a:lnTo>
                    <a:pt x="0" y="3007716"/>
                  </a:lnTo>
                  <a:close/>
                </a:path>
              </a:pathLst>
            </a:custGeom>
            <a:solidFill>
              <a:srgbClr val="EFC4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151317" cy="3017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5" id="5" descr="Bold Irregular Buildable Polygon"/>
          <p:cNvSpPr/>
          <p:nvPr/>
        </p:nvSpPr>
        <p:spPr>
          <a:xfrm flipH="false" flipV="false" rot="0">
            <a:off x="10563877" y="6272769"/>
            <a:ext cx="8229604" cy="4488875"/>
          </a:xfrm>
          <a:custGeom>
            <a:avLst/>
            <a:gdLst/>
            <a:ahLst/>
            <a:cxnLst/>
            <a:rect r="r" b="b" t="t" l="l"/>
            <a:pathLst>
              <a:path h="4488875" w="8229604">
                <a:moveTo>
                  <a:pt x="0" y="0"/>
                </a:moveTo>
                <a:lnTo>
                  <a:pt x="8229605" y="0"/>
                </a:lnTo>
                <a:lnTo>
                  <a:pt x="8229605" y="4488875"/>
                </a:lnTo>
                <a:lnTo>
                  <a:pt x="0" y="4488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67203" y="496887"/>
            <a:ext cx="7891290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00"/>
              </a:lnSpc>
            </a:pPr>
            <a:r>
              <a:rPr lang="en-US" sz="8000" spc="152">
                <a:solidFill>
                  <a:srgbClr val="FCE2C9"/>
                </a:solidFill>
                <a:latin typeface="Hachi Maru Pop"/>
              </a:rPr>
              <a:t>Content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36089" y="2062133"/>
            <a:ext cx="5577327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2866" indent="-316433" lvl="1">
              <a:lnSpc>
                <a:spcPts val="3517"/>
              </a:lnSpc>
              <a:buAutoNum type="arabicPeriod" startAt="1"/>
            </a:pPr>
            <a:r>
              <a:rPr lang="en-US" sz="2931">
                <a:solidFill>
                  <a:srgbClr val="FCE2C9"/>
                </a:solidFill>
                <a:latin typeface="Hachi Maru Pop"/>
              </a:rPr>
              <a:t>Introduction</a:t>
            </a:r>
          </a:p>
          <a:p>
            <a:pPr marL="632866" indent="-316433" lvl="1">
              <a:lnSpc>
                <a:spcPts val="3517"/>
              </a:lnSpc>
              <a:buAutoNum type="arabicPeriod" startAt="1"/>
            </a:pPr>
            <a:r>
              <a:rPr lang="en-US" sz="2931">
                <a:solidFill>
                  <a:srgbClr val="FCE2C9"/>
                </a:solidFill>
                <a:latin typeface="Hachi Maru Pop"/>
              </a:rPr>
              <a:t>Basic Features</a:t>
            </a:r>
          </a:p>
          <a:p>
            <a:pPr marL="632866" indent="-316433" lvl="1">
              <a:lnSpc>
                <a:spcPts val="3517"/>
              </a:lnSpc>
              <a:buAutoNum type="arabicPeriod" startAt="1"/>
            </a:pPr>
            <a:r>
              <a:rPr lang="en-US" sz="2931">
                <a:solidFill>
                  <a:srgbClr val="FCE2C9"/>
                </a:solidFill>
                <a:latin typeface="Hachi Maru Pop"/>
              </a:rPr>
              <a:t>Advanced Features</a:t>
            </a:r>
          </a:p>
          <a:p>
            <a:pPr marL="632866" indent="-316433" lvl="1">
              <a:lnSpc>
                <a:spcPts val="3517"/>
              </a:lnSpc>
              <a:buAutoNum type="arabicPeriod" startAt="1"/>
            </a:pPr>
            <a:r>
              <a:rPr lang="en-US" sz="2931">
                <a:solidFill>
                  <a:srgbClr val="FCE2C9"/>
                </a:solidFill>
                <a:latin typeface="Hachi Maru Pop"/>
              </a:rPr>
              <a:t>User Interface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117631" y="5547524"/>
            <a:ext cx="18420941" cy="7368376"/>
            <a:chOff x="0" y="0"/>
            <a:chExt cx="6350000" cy="254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72727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C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7339" y="1564741"/>
            <a:ext cx="7891290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00"/>
              </a:lnSpc>
            </a:pPr>
            <a:r>
              <a:rPr lang="en-US" sz="8000" spc="-160">
                <a:solidFill>
                  <a:srgbClr val="6E4672"/>
                </a:solidFill>
                <a:latin typeface="ピグモ Medium"/>
              </a:rPr>
              <a:t>INTRODUCTION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27420" y="5661129"/>
            <a:ext cx="8952426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6501" indent="-253251" lvl="1">
              <a:lnSpc>
                <a:spcPts val="2815"/>
              </a:lnSpc>
              <a:buFont typeface="Arial"/>
              <a:buChar char="•"/>
            </a:pPr>
            <a:r>
              <a:rPr lang="en-US" sz="2346">
                <a:solidFill>
                  <a:srgbClr val="6E4672"/>
                </a:solidFill>
                <a:latin typeface="マキナス Flat"/>
              </a:rPr>
              <a:t>We’re also incorporating comment aggregation, aspect-based sentiment analysis for a dynamic rating system.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27420" y="7501355"/>
            <a:ext cx="8952426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6501" indent="-253251" lvl="1">
              <a:lnSpc>
                <a:spcPts val="2815"/>
              </a:lnSpc>
              <a:buFont typeface="Arial"/>
              <a:buChar char="•"/>
            </a:pPr>
            <a:r>
              <a:rPr lang="en-US" sz="2346">
                <a:solidFill>
                  <a:srgbClr val="6E4672"/>
                </a:solidFill>
                <a:latin typeface="マキナス Flat"/>
              </a:rPr>
              <a:t>We have created an interactive dashboard using Streamlit that integrates all of the necessary features  under one umbrella.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7420" y="3316126"/>
            <a:ext cx="8952426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6501" indent="-253251" lvl="1">
              <a:lnSpc>
                <a:spcPts val="2815"/>
              </a:lnSpc>
              <a:buFont typeface="Arial"/>
              <a:buChar char="•"/>
            </a:pPr>
            <a:r>
              <a:rPr lang="en-US" sz="2346">
                <a:solidFill>
                  <a:srgbClr val="6E4672"/>
                </a:solidFill>
                <a:latin typeface="マキナス Flat"/>
              </a:rPr>
              <a:t>The Website Evaluator is an AI-based Model, that analyses the comments and uses opinion mining for evaluating a website. The model includes data aggregation, preprocessing, and sentiment analysis algorithms.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456745" y="-328763"/>
            <a:ext cx="7756510" cy="11080728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56390" t="0" r="-50375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16192" y="-2262633"/>
            <a:ext cx="20704808" cy="14372001"/>
            <a:chOff x="0" y="0"/>
            <a:chExt cx="9148032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48032" cy="6350000"/>
            </a:xfrm>
            <a:custGeom>
              <a:avLst/>
              <a:gdLst/>
              <a:ahLst/>
              <a:cxnLst/>
              <a:rect r="r" b="b" t="t" l="l"/>
              <a:pathLst>
                <a:path h="6350000" w="9148032">
                  <a:moveTo>
                    <a:pt x="4574016" y="0"/>
                  </a:moveTo>
                  <a:cubicBezTo>
                    <a:pt x="2047857" y="0"/>
                    <a:pt x="0" y="1421496"/>
                    <a:pt x="0" y="3175000"/>
                  </a:cubicBezTo>
                  <a:cubicBezTo>
                    <a:pt x="0" y="4928504"/>
                    <a:pt x="2047857" y="6350000"/>
                    <a:pt x="4574016" y="6350000"/>
                  </a:cubicBezTo>
                  <a:cubicBezTo>
                    <a:pt x="7100176" y="6350000"/>
                    <a:pt x="9148032" y="4928504"/>
                    <a:pt x="9148032" y="3175000"/>
                  </a:cubicBezTo>
                  <a:cubicBezTo>
                    <a:pt x="9148032" y="1421496"/>
                    <a:pt x="7100176" y="0"/>
                    <a:pt x="4574016" y="0"/>
                  </a:cubicBezTo>
                  <a:close/>
                </a:path>
              </a:pathLst>
            </a:custGeom>
            <a:solidFill>
              <a:srgbClr val="614B7C"/>
            </a:solidFill>
          </p:spPr>
        </p:sp>
      </p:grpSp>
      <p:sp>
        <p:nvSpPr>
          <p:cNvPr name="Freeform 4" id="4" descr="Blob shape organic."/>
          <p:cNvSpPr/>
          <p:nvPr/>
        </p:nvSpPr>
        <p:spPr>
          <a:xfrm flipH="false" flipV="false" rot="0">
            <a:off x="-1056345" y="7305746"/>
            <a:ext cx="3757459" cy="4026286"/>
          </a:xfrm>
          <a:custGeom>
            <a:avLst/>
            <a:gdLst/>
            <a:ahLst/>
            <a:cxnLst/>
            <a:rect r="r" b="b" t="t" l="l"/>
            <a:pathLst>
              <a:path h="4026286" w="3757459">
                <a:moveTo>
                  <a:pt x="0" y="0"/>
                </a:moveTo>
                <a:lnTo>
                  <a:pt x="3757459" y="0"/>
                </a:lnTo>
                <a:lnTo>
                  <a:pt x="3757459" y="4026286"/>
                </a:lnTo>
                <a:lnTo>
                  <a:pt x="0" y="4026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Blob shape organic."/>
          <p:cNvSpPr/>
          <p:nvPr/>
        </p:nvSpPr>
        <p:spPr>
          <a:xfrm flipH="false" flipV="false" rot="0">
            <a:off x="15434528" y="-824013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210085" y="-440265"/>
            <a:ext cx="12387786" cy="10727265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13281" t="0" r="-1328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080172" y="4533562"/>
            <a:ext cx="7241370" cy="5303538"/>
          </a:xfrm>
          <a:custGeom>
            <a:avLst/>
            <a:gdLst/>
            <a:ahLst/>
            <a:cxnLst/>
            <a:rect r="r" b="b" t="t" l="l"/>
            <a:pathLst>
              <a:path h="5303538" w="7241370">
                <a:moveTo>
                  <a:pt x="0" y="0"/>
                </a:moveTo>
                <a:lnTo>
                  <a:pt x="7241369" y="0"/>
                </a:lnTo>
                <a:lnTo>
                  <a:pt x="7241369" y="5303538"/>
                </a:lnTo>
                <a:lnTo>
                  <a:pt x="0" y="53035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29265" y="790523"/>
            <a:ext cx="8192276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999"/>
              </a:lnSpc>
            </a:pPr>
            <a:r>
              <a:rPr lang="en-US" sz="9999">
                <a:solidFill>
                  <a:srgbClr val="F5E6DB"/>
                </a:solidFill>
                <a:latin typeface="ピグモ Medium"/>
              </a:rPr>
              <a:t>Basic Features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70419" y="2890595"/>
            <a:ext cx="8192276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99"/>
              </a:lnSpc>
            </a:pPr>
            <a:r>
              <a:rPr lang="en-US" sz="2499">
                <a:solidFill>
                  <a:srgbClr val="F5E6DB"/>
                </a:solidFill>
                <a:latin typeface="マキナス Flat"/>
              </a:rPr>
              <a:t>Extracting all the comments/reviews from a website in order to understand the rating and sentiment of the website.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70419" y="2214560"/>
            <a:ext cx="819227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</a:pPr>
            <a:r>
              <a:rPr lang="en-US" sz="3500">
                <a:solidFill>
                  <a:srgbClr val="F5E6DB"/>
                </a:solidFill>
                <a:latin typeface="マキナス Flat"/>
              </a:rPr>
              <a:t>1.Comment Aggregation: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46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87321" y="-1521771"/>
            <a:ext cx="19421849" cy="14372001"/>
            <a:chOff x="0" y="0"/>
            <a:chExt cx="8581181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1181" cy="6350000"/>
            </a:xfrm>
            <a:custGeom>
              <a:avLst/>
              <a:gdLst/>
              <a:ahLst/>
              <a:cxnLst/>
              <a:rect r="r" b="b" t="t" l="l"/>
              <a:pathLst>
                <a:path h="6350000" w="8581181">
                  <a:moveTo>
                    <a:pt x="4290590" y="0"/>
                  </a:moveTo>
                  <a:cubicBezTo>
                    <a:pt x="1920963" y="0"/>
                    <a:pt x="0" y="1421496"/>
                    <a:pt x="0" y="3175000"/>
                  </a:cubicBezTo>
                  <a:cubicBezTo>
                    <a:pt x="0" y="4928504"/>
                    <a:pt x="1920963" y="6350000"/>
                    <a:pt x="4290590" y="6350000"/>
                  </a:cubicBezTo>
                  <a:cubicBezTo>
                    <a:pt x="6660218" y="6350000"/>
                    <a:pt x="8581181" y="4928504"/>
                    <a:pt x="8581181" y="3175000"/>
                  </a:cubicBezTo>
                  <a:cubicBezTo>
                    <a:pt x="8581181" y="1421496"/>
                    <a:pt x="6660218" y="0"/>
                    <a:pt x="4290590" y="0"/>
                  </a:cubicBezTo>
                  <a:close/>
                </a:path>
              </a:pathLst>
            </a:custGeom>
            <a:solidFill>
              <a:srgbClr val="FCE2C9"/>
            </a:solidFill>
          </p:spPr>
        </p:sp>
      </p:grpSp>
      <p:sp>
        <p:nvSpPr>
          <p:cNvPr name="Freeform 4" id="4" descr="Blob shape organic."/>
          <p:cNvSpPr/>
          <p:nvPr/>
        </p:nvSpPr>
        <p:spPr>
          <a:xfrm flipH="false" flipV="false" rot="0">
            <a:off x="-1878730" y="7725624"/>
            <a:ext cx="3757459" cy="4026286"/>
          </a:xfrm>
          <a:custGeom>
            <a:avLst/>
            <a:gdLst/>
            <a:ahLst/>
            <a:cxnLst/>
            <a:rect r="r" b="b" t="t" l="l"/>
            <a:pathLst>
              <a:path h="4026286" w="3757459">
                <a:moveTo>
                  <a:pt x="0" y="0"/>
                </a:moveTo>
                <a:lnTo>
                  <a:pt x="3757460" y="0"/>
                </a:lnTo>
                <a:lnTo>
                  <a:pt x="3757460" y="4026285"/>
                </a:lnTo>
                <a:lnTo>
                  <a:pt x="0" y="4026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Blob shape organic."/>
          <p:cNvSpPr/>
          <p:nvPr/>
        </p:nvSpPr>
        <p:spPr>
          <a:xfrm flipH="false" flipV="false" rot="0">
            <a:off x="15434528" y="-824013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17494" y="1028700"/>
            <a:ext cx="9220200" cy="8229600"/>
          </a:xfrm>
          <a:custGeom>
            <a:avLst/>
            <a:gdLst/>
            <a:ahLst/>
            <a:cxnLst/>
            <a:rect r="r" b="b" t="t" l="l"/>
            <a:pathLst>
              <a:path h="8229600" w="9220200">
                <a:moveTo>
                  <a:pt x="0" y="0"/>
                </a:moveTo>
                <a:lnTo>
                  <a:pt x="9220200" y="0"/>
                </a:lnTo>
                <a:lnTo>
                  <a:pt x="92202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744" t="0" r="-1744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0951" y="4256477"/>
            <a:ext cx="8624912" cy="4622770"/>
          </a:xfrm>
          <a:custGeom>
            <a:avLst/>
            <a:gdLst/>
            <a:ahLst/>
            <a:cxnLst/>
            <a:rect r="r" b="b" t="t" l="l"/>
            <a:pathLst>
              <a:path h="4622770" w="8624912">
                <a:moveTo>
                  <a:pt x="0" y="0"/>
                </a:moveTo>
                <a:lnTo>
                  <a:pt x="8624911" y="0"/>
                </a:lnTo>
                <a:lnTo>
                  <a:pt x="8624911" y="4622770"/>
                </a:lnTo>
                <a:lnTo>
                  <a:pt x="0" y="4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5447" t="-50837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20180" y="2505403"/>
            <a:ext cx="5922135" cy="1198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51"/>
              </a:lnSpc>
              <a:spcBef>
                <a:spcPct val="0"/>
              </a:spcBef>
            </a:pPr>
            <a:r>
              <a:rPr lang="en-US" sz="2137" strike="noStrike" u="none">
                <a:solidFill>
                  <a:srgbClr val="6E4672"/>
                </a:solidFill>
                <a:latin typeface="マキナス Flat"/>
              </a:rPr>
              <a:t>Conduct sentiment analysis on individual reviews, determining whether the sentiment is positive, negative, or neutral, and assigning sentiment scores to each review.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0180" y="2021572"/>
            <a:ext cx="614680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6E4672"/>
                </a:solidFill>
                <a:latin typeface="マキナス Flat"/>
              </a:rPr>
              <a:t>2.Sentiment Analysis: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1317" y="897623"/>
            <a:ext cx="7079861" cy="104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9"/>
              </a:lnSpc>
              <a:spcBef>
                <a:spcPct val="0"/>
              </a:spcBef>
            </a:pPr>
            <a:r>
              <a:rPr lang="en-US" sz="8499" strike="noStrike" u="none">
                <a:solidFill>
                  <a:srgbClr val="6E4672"/>
                </a:solidFill>
                <a:latin typeface="ピグモ Medium"/>
              </a:rPr>
              <a:t>Basic Features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2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50624" y="-2042501"/>
            <a:ext cx="19421849" cy="14372001"/>
            <a:chOff x="0" y="0"/>
            <a:chExt cx="8581181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1181" cy="6350000"/>
            </a:xfrm>
            <a:custGeom>
              <a:avLst/>
              <a:gdLst/>
              <a:ahLst/>
              <a:cxnLst/>
              <a:rect r="r" b="b" t="t" l="l"/>
              <a:pathLst>
                <a:path h="6350000" w="8581181">
                  <a:moveTo>
                    <a:pt x="4290590" y="0"/>
                  </a:moveTo>
                  <a:cubicBezTo>
                    <a:pt x="1920963" y="0"/>
                    <a:pt x="0" y="1421496"/>
                    <a:pt x="0" y="3175000"/>
                  </a:cubicBezTo>
                  <a:cubicBezTo>
                    <a:pt x="0" y="4928504"/>
                    <a:pt x="1920963" y="6350000"/>
                    <a:pt x="4290590" y="6350000"/>
                  </a:cubicBezTo>
                  <a:cubicBezTo>
                    <a:pt x="6660218" y="6350000"/>
                    <a:pt x="8581181" y="4928504"/>
                    <a:pt x="8581181" y="3175000"/>
                  </a:cubicBezTo>
                  <a:cubicBezTo>
                    <a:pt x="8581181" y="1421496"/>
                    <a:pt x="6660218" y="0"/>
                    <a:pt x="4290590" y="0"/>
                  </a:cubicBezTo>
                  <a:close/>
                </a:path>
              </a:pathLst>
            </a:custGeom>
            <a:solidFill>
              <a:srgbClr val="6E4672"/>
            </a:solidFill>
          </p:spPr>
        </p:sp>
      </p:grpSp>
      <p:sp>
        <p:nvSpPr>
          <p:cNvPr name="Freeform 4" id="4" descr="Blob shape organic."/>
          <p:cNvSpPr/>
          <p:nvPr/>
        </p:nvSpPr>
        <p:spPr>
          <a:xfrm flipH="false" flipV="false" rot="0">
            <a:off x="-1056345" y="7305746"/>
            <a:ext cx="3757459" cy="4026286"/>
          </a:xfrm>
          <a:custGeom>
            <a:avLst/>
            <a:gdLst/>
            <a:ahLst/>
            <a:cxnLst/>
            <a:rect r="r" b="b" t="t" l="l"/>
            <a:pathLst>
              <a:path h="4026286" w="3757459">
                <a:moveTo>
                  <a:pt x="0" y="0"/>
                </a:moveTo>
                <a:lnTo>
                  <a:pt x="3757459" y="0"/>
                </a:lnTo>
                <a:lnTo>
                  <a:pt x="3757459" y="4026286"/>
                </a:lnTo>
                <a:lnTo>
                  <a:pt x="0" y="4026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Blob shape organic."/>
          <p:cNvSpPr/>
          <p:nvPr/>
        </p:nvSpPr>
        <p:spPr>
          <a:xfrm flipH="false" flipV="false" rot="0">
            <a:off x="15434528" y="-824013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98944" y="854318"/>
            <a:ext cx="6520736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5600" u="none">
                <a:solidFill>
                  <a:srgbClr val="FCE2C9"/>
                </a:solidFill>
                <a:latin typeface="ピグモ Medium"/>
              </a:rPr>
              <a:t>Basic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98944" y="1738310"/>
            <a:ext cx="652073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FCE2C9"/>
                </a:solidFill>
                <a:latin typeface="マキナス Flat"/>
              </a:rPr>
              <a:t>3.Overall website rating: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98944" y="8021955"/>
            <a:ext cx="6960356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100" u="none">
                <a:solidFill>
                  <a:srgbClr val="FCE2C9"/>
                </a:solidFill>
                <a:latin typeface="マキナス Flat"/>
              </a:rPr>
              <a:t>Aggregate sentiment scores to derive an overall website score, reflecting the collective sentiment expressed in the reviews.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250961" y="0"/>
            <a:ext cx="8768474" cy="10287000"/>
          </a:xfrm>
          <a:custGeom>
            <a:avLst/>
            <a:gdLst/>
            <a:ahLst/>
            <a:cxnLst/>
            <a:rect r="r" b="b" t="t" l="l"/>
            <a:pathLst>
              <a:path h="10287000" w="8768474">
                <a:moveTo>
                  <a:pt x="0" y="0"/>
                </a:moveTo>
                <a:lnTo>
                  <a:pt x="8768474" y="0"/>
                </a:lnTo>
                <a:lnTo>
                  <a:pt x="87684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927" t="0" r="-39875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89140" y="3782373"/>
            <a:ext cx="7179964" cy="2254501"/>
          </a:xfrm>
          <a:custGeom>
            <a:avLst/>
            <a:gdLst/>
            <a:ahLst/>
            <a:cxnLst/>
            <a:rect r="r" b="b" t="t" l="l"/>
            <a:pathLst>
              <a:path h="2254501" w="7179964">
                <a:moveTo>
                  <a:pt x="0" y="0"/>
                </a:moveTo>
                <a:lnTo>
                  <a:pt x="7179964" y="0"/>
                </a:lnTo>
                <a:lnTo>
                  <a:pt x="7179964" y="2254501"/>
                </a:lnTo>
                <a:lnTo>
                  <a:pt x="0" y="22545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00000" b="-153945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A4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4861" y="-1825015"/>
            <a:ext cx="19421849" cy="14372001"/>
            <a:chOff x="0" y="0"/>
            <a:chExt cx="8581181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1181" cy="6350000"/>
            </a:xfrm>
            <a:custGeom>
              <a:avLst/>
              <a:gdLst/>
              <a:ahLst/>
              <a:cxnLst/>
              <a:rect r="r" b="b" t="t" l="l"/>
              <a:pathLst>
                <a:path h="6350000" w="8581181">
                  <a:moveTo>
                    <a:pt x="4290590" y="0"/>
                  </a:moveTo>
                  <a:cubicBezTo>
                    <a:pt x="1920963" y="0"/>
                    <a:pt x="0" y="1421496"/>
                    <a:pt x="0" y="3175000"/>
                  </a:cubicBezTo>
                  <a:cubicBezTo>
                    <a:pt x="0" y="4928504"/>
                    <a:pt x="1920963" y="6350000"/>
                    <a:pt x="4290590" y="6350000"/>
                  </a:cubicBezTo>
                  <a:cubicBezTo>
                    <a:pt x="6660218" y="6350000"/>
                    <a:pt x="8581181" y="4928504"/>
                    <a:pt x="8581181" y="3175000"/>
                  </a:cubicBezTo>
                  <a:cubicBezTo>
                    <a:pt x="8581181" y="1421496"/>
                    <a:pt x="6660218" y="0"/>
                    <a:pt x="4290590" y="0"/>
                  </a:cubicBezTo>
                  <a:close/>
                </a:path>
              </a:pathLst>
            </a:custGeom>
            <a:solidFill>
              <a:srgbClr val="614B7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910125" y="1827286"/>
            <a:ext cx="11127852" cy="2634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13"/>
              </a:lnSpc>
            </a:pPr>
          </a:p>
          <a:p>
            <a:pPr algn="just">
              <a:lnSpc>
                <a:spcPts val="4213"/>
              </a:lnSpc>
            </a:pPr>
            <a:r>
              <a:rPr lang="en-US" sz="2449">
                <a:solidFill>
                  <a:srgbClr val="F5E6DB"/>
                </a:solidFill>
                <a:latin typeface="マキナス Flat"/>
              </a:rPr>
              <a:t>Strategies are implemented for the extraction of pertinent features from review data, and a word cloud generation algorithm is utilized to visually depict the most frequently occurring keywords and phrases.</a:t>
            </a:r>
          </a:p>
          <a:p>
            <a:pPr algn="just">
              <a:lnSpc>
                <a:spcPts val="4213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056345" y="7305746"/>
            <a:ext cx="3757459" cy="4026286"/>
          </a:xfrm>
          <a:custGeom>
            <a:avLst/>
            <a:gdLst/>
            <a:ahLst/>
            <a:cxnLst/>
            <a:rect r="r" b="b" t="t" l="l"/>
            <a:pathLst>
              <a:path h="4026286" w="3757459">
                <a:moveTo>
                  <a:pt x="0" y="0"/>
                </a:moveTo>
                <a:lnTo>
                  <a:pt x="3757459" y="0"/>
                </a:lnTo>
                <a:lnTo>
                  <a:pt x="3757459" y="4026286"/>
                </a:lnTo>
                <a:lnTo>
                  <a:pt x="0" y="4026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34528" y="-824013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46090" y="4231214"/>
            <a:ext cx="6742148" cy="5087675"/>
          </a:xfrm>
          <a:custGeom>
            <a:avLst/>
            <a:gdLst/>
            <a:ahLst/>
            <a:cxnLst/>
            <a:rect r="r" b="b" t="t" l="l"/>
            <a:pathLst>
              <a:path h="5087675" w="6742148">
                <a:moveTo>
                  <a:pt x="0" y="0"/>
                </a:moveTo>
                <a:lnTo>
                  <a:pt x="6742148" y="0"/>
                </a:lnTo>
                <a:lnTo>
                  <a:pt x="6742148" y="5087675"/>
                </a:lnTo>
                <a:lnTo>
                  <a:pt x="0" y="5087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579" r="-880" b="-1342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4717380"/>
            <a:ext cx="8135665" cy="5566508"/>
          </a:xfrm>
          <a:custGeom>
            <a:avLst/>
            <a:gdLst/>
            <a:ahLst/>
            <a:cxnLst/>
            <a:rect r="r" b="b" t="t" l="l"/>
            <a:pathLst>
              <a:path h="5566508" w="8135665">
                <a:moveTo>
                  <a:pt x="0" y="0"/>
                </a:moveTo>
                <a:lnTo>
                  <a:pt x="8135665" y="0"/>
                </a:lnTo>
                <a:lnTo>
                  <a:pt x="8135665" y="5566508"/>
                </a:lnTo>
                <a:lnTo>
                  <a:pt x="0" y="55665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99448" y="199921"/>
            <a:ext cx="8974990" cy="1287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9"/>
              </a:lnSpc>
            </a:pPr>
            <a:r>
              <a:rPr lang="en-US" sz="8697">
                <a:solidFill>
                  <a:srgbClr val="F5E6DB"/>
                </a:solidFill>
                <a:latin typeface="ピグモ Medium"/>
              </a:rPr>
              <a:t>Basic Features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06346" y="1421199"/>
            <a:ext cx="7001658" cy="540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0"/>
              </a:lnSpc>
            </a:pPr>
            <a:r>
              <a:rPr lang="en-US" sz="3114">
                <a:solidFill>
                  <a:srgbClr val="F5E6DB"/>
                </a:solidFill>
                <a:latin typeface="マキナス Flat"/>
              </a:rPr>
              <a:t>4.Feature/Keyword Extraction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6F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Yellow Blob Shape"/>
          <p:cNvSpPr/>
          <p:nvPr/>
        </p:nvSpPr>
        <p:spPr>
          <a:xfrm flipH="false" flipV="false" rot="-580978">
            <a:off x="-2492882" y="-2417162"/>
            <a:ext cx="5833272" cy="4834324"/>
          </a:xfrm>
          <a:custGeom>
            <a:avLst/>
            <a:gdLst/>
            <a:ahLst/>
            <a:cxnLst/>
            <a:rect r="r" b="b" t="t" l="l"/>
            <a:pathLst>
              <a:path h="4834324" w="5833272">
                <a:moveTo>
                  <a:pt x="0" y="0"/>
                </a:moveTo>
                <a:lnTo>
                  <a:pt x="5833272" y="0"/>
                </a:lnTo>
                <a:lnTo>
                  <a:pt x="5833272" y="4834324"/>
                </a:lnTo>
                <a:lnTo>
                  <a:pt x="0" y="4834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Blob shape organic."/>
          <p:cNvSpPr/>
          <p:nvPr/>
        </p:nvSpPr>
        <p:spPr>
          <a:xfrm flipH="false" flipV="false" rot="0">
            <a:off x="-1002982" y="1028700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Blob shape organic."/>
          <p:cNvSpPr/>
          <p:nvPr/>
        </p:nvSpPr>
        <p:spPr>
          <a:xfrm flipH="false" flipV="false" rot="0">
            <a:off x="13017191" y="8456097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2"/>
                </a:lnTo>
                <a:lnTo>
                  <a:pt x="0" y="3057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50490" y="6338375"/>
            <a:ext cx="6765344" cy="211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48"/>
              </a:lnSpc>
              <a:spcBef>
                <a:spcPct val="0"/>
              </a:spcBef>
            </a:pPr>
            <a:r>
              <a:rPr lang="en-US" sz="2232">
                <a:solidFill>
                  <a:srgbClr val="FCE2C9"/>
                </a:solidFill>
                <a:latin typeface="マキナス Flat"/>
              </a:rPr>
              <a:t>Conducted Emotion Recognition to detect emotions expressed in text, such as joy, anger, and sadness. The users can enhance their customers experience by leveraging emotional feedback insights.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56775" y="3859945"/>
            <a:ext cx="6363432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FCE2C9"/>
                </a:solidFill>
                <a:latin typeface="マキナス Flat"/>
              </a:rPr>
              <a:t>5.Emotion Recognition: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56775" y="1328786"/>
            <a:ext cx="6363432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CE2C9"/>
                </a:solidFill>
                <a:latin typeface="ピグモ"/>
              </a:rPr>
              <a:t>Advanced Features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298663" y="1076325"/>
            <a:ext cx="9144000" cy="4067175"/>
          </a:xfrm>
          <a:custGeom>
            <a:avLst/>
            <a:gdLst/>
            <a:ahLst/>
            <a:cxnLst/>
            <a:rect r="r" b="b" t="t" l="l"/>
            <a:pathLst>
              <a:path h="4067175" w="9144000">
                <a:moveTo>
                  <a:pt x="0" y="0"/>
                </a:moveTo>
                <a:lnTo>
                  <a:pt x="9144000" y="0"/>
                </a:lnTo>
                <a:lnTo>
                  <a:pt x="9144000" y="4067175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4964" r="0" b="-1036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51578" y="5365640"/>
            <a:ext cx="7023896" cy="4554568"/>
          </a:xfrm>
          <a:custGeom>
            <a:avLst/>
            <a:gdLst/>
            <a:ahLst/>
            <a:cxnLst/>
            <a:rect r="r" b="b" t="t" l="l"/>
            <a:pathLst>
              <a:path h="4554568" w="7023896">
                <a:moveTo>
                  <a:pt x="0" y="0"/>
                </a:moveTo>
                <a:lnTo>
                  <a:pt x="7023895" y="0"/>
                </a:lnTo>
                <a:lnTo>
                  <a:pt x="7023895" y="4554568"/>
                </a:lnTo>
                <a:lnTo>
                  <a:pt x="0" y="45545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4786" r="-100702" b="-639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A4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0978">
            <a:off x="-2492882" y="-2417162"/>
            <a:ext cx="5833272" cy="4834324"/>
          </a:xfrm>
          <a:custGeom>
            <a:avLst/>
            <a:gdLst/>
            <a:ahLst/>
            <a:cxnLst/>
            <a:rect r="r" b="b" t="t" l="l"/>
            <a:pathLst>
              <a:path h="4834324" w="5833272">
                <a:moveTo>
                  <a:pt x="0" y="0"/>
                </a:moveTo>
                <a:lnTo>
                  <a:pt x="5833272" y="0"/>
                </a:lnTo>
                <a:lnTo>
                  <a:pt x="5833272" y="4834324"/>
                </a:lnTo>
                <a:lnTo>
                  <a:pt x="0" y="4834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9251" y="-804251"/>
            <a:ext cx="20224161" cy="14372001"/>
            <a:chOff x="0" y="0"/>
            <a:chExt cx="8935668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35668" cy="6350000"/>
            </a:xfrm>
            <a:custGeom>
              <a:avLst/>
              <a:gdLst/>
              <a:ahLst/>
              <a:cxnLst/>
              <a:rect r="r" b="b" t="t" l="l"/>
              <a:pathLst>
                <a:path h="6350000" w="8935668">
                  <a:moveTo>
                    <a:pt x="4467834" y="0"/>
                  </a:moveTo>
                  <a:cubicBezTo>
                    <a:pt x="2000317" y="0"/>
                    <a:pt x="0" y="1421496"/>
                    <a:pt x="0" y="3175000"/>
                  </a:cubicBezTo>
                  <a:cubicBezTo>
                    <a:pt x="0" y="4928504"/>
                    <a:pt x="2000317" y="6350000"/>
                    <a:pt x="4467834" y="6350000"/>
                  </a:cubicBezTo>
                  <a:cubicBezTo>
                    <a:pt x="6935350" y="6350000"/>
                    <a:pt x="8935668" y="4928504"/>
                    <a:pt x="8935668" y="3175000"/>
                  </a:cubicBezTo>
                  <a:cubicBezTo>
                    <a:pt x="8935668" y="1421496"/>
                    <a:pt x="6935350" y="0"/>
                    <a:pt x="4467834" y="0"/>
                  </a:cubicBezTo>
                  <a:close/>
                </a:path>
              </a:pathLst>
            </a:custGeom>
            <a:solidFill>
              <a:srgbClr val="F5E6DB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197859">
            <a:off x="13429989" y="6172200"/>
            <a:ext cx="6942147" cy="6172200"/>
          </a:xfrm>
          <a:custGeom>
            <a:avLst/>
            <a:gdLst/>
            <a:ahLst/>
            <a:cxnLst/>
            <a:rect r="r" b="b" t="t" l="l"/>
            <a:pathLst>
              <a:path h="6172200" w="6942147">
                <a:moveTo>
                  <a:pt x="0" y="0"/>
                </a:moveTo>
                <a:lnTo>
                  <a:pt x="6942147" y="0"/>
                </a:lnTo>
                <a:lnTo>
                  <a:pt x="694214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02982" y="1028700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17191" y="8456097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2"/>
                </a:lnTo>
                <a:lnTo>
                  <a:pt x="0" y="30576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52943" y="4593750"/>
            <a:ext cx="7635057" cy="5670301"/>
          </a:xfrm>
          <a:custGeom>
            <a:avLst/>
            <a:gdLst/>
            <a:ahLst/>
            <a:cxnLst/>
            <a:rect r="r" b="b" t="t" l="l"/>
            <a:pathLst>
              <a:path h="5670301" w="7635057">
                <a:moveTo>
                  <a:pt x="0" y="0"/>
                </a:moveTo>
                <a:lnTo>
                  <a:pt x="7635057" y="0"/>
                </a:lnTo>
                <a:lnTo>
                  <a:pt x="7635057" y="5670300"/>
                </a:lnTo>
                <a:lnTo>
                  <a:pt x="0" y="56703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4899" t="-4629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89653" y="4593750"/>
            <a:ext cx="8320904" cy="5693250"/>
          </a:xfrm>
          <a:custGeom>
            <a:avLst/>
            <a:gdLst/>
            <a:ahLst/>
            <a:cxnLst/>
            <a:rect r="r" b="b" t="t" l="l"/>
            <a:pathLst>
              <a:path h="5693250" w="8320904">
                <a:moveTo>
                  <a:pt x="0" y="0"/>
                </a:moveTo>
                <a:lnTo>
                  <a:pt x="8320904" y="0"/>
                </a:lnTo>
                <a:lnTo>
                  <a:pt x="8320904" y="5693250"/>
                </a:lnTo>
                <a:lnTo>
                  <a:pt x="0" y="56932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33427" y="453390"/>
            <a:ext cx="7810500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0"/>
              </a:lnSpc>
            </a:pPr>
            <a:r>
              <a:rPr lang="en-US" sz="7200">
                <a:solidFill>
                  <a:srgbClr val="614B7C"/>
                </a:solidFill>
                <a:latin typeface="ピグモ Medium"/>
              </a:rPr>
              <a:t>Advanced Features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33427" y="2888966"/>
            <a:ext cx="6556458" cy="1552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3"/>
              </a:lnSpc>
            </a:pPr>
            <a:r>
              <a:rPr lang="en-US" sz="2452">
                <a:solidFill>
                  <a:srgbClr val="614B7C"/>
                </a:solidFill>
                <a:latin typeface="マキナス Flat"/>
              </a:rPr>
              <a:t>Determines whether the comment is </a:t>
            </a:r>
          </a:p>
          <a:p>
            <a:pPr algn="just">
              <a:lnSpc>
                <a:spcPts val="4143"/>
              </a:lnSpc>
            </a:pPr>
            <a:r>
              <a:rPr lang="en-US" sz="2452">
                <a:solidFill>
                  <a:srgbClr val="614B7C"/>
                </a:solidFill>
                <a:latin typeface="マキナス Flat"/>
              </a:rPr>
              <a:t>a spam/Irrelevant or an authentic comment.</a:t>
            </a:r>
          </a:p>
          <a:p>
            <a:pPr algn="l" marL="0" indent="0" lvl="1">
              <a:lnSpc>
                <a:spcPts val="414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633427" y="1381125"/>
            <a:ext cx="6742629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14B7C"/>
                </a:solidFill>
                <a:latin typeface="マキナス Flat"/>
              </a:rPr>
              <a:t>6.Spam/Irrelevant comment detection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DAGCmJ6jG-8</dc:identifier>
  <dcterms:modified xsi:type="dcterms:W3CDTF">2011-08-01T06:04:30Z</dcterms:modified>
  <cp:revision>1</cp:revision>
  <dc:title>Brown Simple Digital Marketing Presentation</dc:title>
</cp:coreProperties>
</file>